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8"/>
  </p:notesMasterIdLst>
  <p:sldIdLst>
    <p:sldId id="258" r:id="rId3"/>
    <p:sldId id="277" r:id="rId4"/>
    <p:sldId id="276" r:id="rId5"/>
    <p:sldId id="273" r:id="rId6"/>
    <p:sldId id="257" r:id="rId7"/>
    <p:sldId id="261" r:id="rId8"/>
    <p:sldId id="262" r:id="rId9"/>
    <p:sldId id="263" r:id="rId10"/>
    <p:sldId id="264" r:id="rId11"/>
    <p:sldId id="278" r:id="rId12"/>
    <p:sldId id="279" r:id="rId13"/>
    <p:sldId id="280" r:id="rId14"/>
    <p:sldId id="275" r:id="rId15"/>
    <p:sldId id="281" r:id="rId16"/>
    <p:sldId id="265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ip Breault" initials="PB" lastIdx="10" clrIdx="0"/>
  <p:cmAuthor id="1" name="becomeree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2" autoAdjust="0"/>
  </p:normalViewPr>
  <p:slideViewPr>
    <p:cSldViewPr>
      <p:cViewPr>
        <p:scale>
          <a:sx n="70" d="100"/>
          <a:sy n="70" d="100"/>
        </p:scale>
        <p:origin x="-763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E3D5-CD6C-4198-906B-1188CC449DCC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45999-2E6E-43E4-B6EB-E295B5B10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14413" y="758825"/>
            <a:ext cx="4829175" cy="3622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 and Bios by Adam Gendell, SPC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D5429-F677-4FF3-AD14-0BE75EB530CC}" type="slidenum">
              <a: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1</a:t>
            </a:fld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6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3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0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4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5999-2E6E-43E4-B6EB-E295B5B104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Titelgrafik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7"/>
          <a:stretch>
            <a:fillRect/>
          </a:stretch>
        </p:blipFill>
        <p:spPr>
          <a:xfrm>
            <a:off x="-1" y="3435386"/>
            <a:ext cx="9144000" cy="3424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868" cy="1368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2375" y="1556896"/>
            <a:ext cx="7560000" cy="936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4000" y="2492896"/>
            <a:ext cx="7560000" cy="504000"/>
          </a:xfrm>
          <a:prstGeom prst="rect">
            <a:avLst/>
          </a:prstGeom>
        </p:spPr>
        <p:txBody>
          <a:bodyPr vert="horz" wrap="square" lIns="0" tIns="14400" rIns="0" bIns="0" rtlCol="0" anchor="t" anchorCtr="0">
            <a:noAutofit/>
          </a:bodyPr>
          <a:lstStyle>
            <a:lvl1pPr marL="0" indent="0">
              <a:buNone/>
              <a:defRPr lang="en-US" b="1" dirty="0" smtClean="0"/>
            </a:lvl1pPr>
          </a:lstStyle>
          <a:p>
            <a:pPr marL="0" lvl="0" indent="0">
              <a:lnSpc>
                <a:spcPts val="2000"/>
              </a:lnSpc>
              <a:spcAft>
                <a:spcPts val="0"/>
              </a:spcAft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225296" y="2997008"/>
            <a:ext cx="7560000" cy="431992"/>
          </a:xfrm>
          <a:prstGeom prst="rect">
            <a:avLst/>
          </a:prstGeom>
        </p:spPr>
        <p:txBody>
          <a:bodyPr vert="horz" wrap="square" lIns="0" tIns="14400" rIns="0" bIns="0" rtlCol="0" anchor="t" anchorCtr="0">
            <a:noAutofit/>
          </a:bodyPr>
          <a:lstStyle>
            <a:lvl1pPr marL="0" indent="0">
              <a:buNone/>
              <a:defRPr lang="en-US" sz="1600" b="0" dirty="0" smtClean="0"/>
            </a:lvl1pPr>
          </a:lstStyle>
          <a:p>
            <a:pPr marL="0" lvl="0" indent="0">
              <a:lnSpc>
                <a:spcPts val="2000"/>
              </a:lnSpc>
              <a:spcAft>
                <a:spcPts val="0"/>
              </a:spcAft>
            </a:pPr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97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09320"/>
            <a:ext cx="2555776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 dirty="0" err="1">
              <a:solidFill>
                <a:srgbClr val="928F8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25" y="1845317"/>
            <a:ext cx="7560000" cy="122332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868" cy="1368552"/>
          </a:xfrm>
          <a:prstGeom prst="rect">
            <a:avLst/>
          </a:prstGeom>
        </p:spPr>
      </p:pic>
      <p:pic>
        <p:nvPicPr>
          <p:cNvPr id="9" name="Grafik 9" descr="Titelgrafik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7"/>
          <a:stretch>
            <a:fillRect/>
          </a:stretch>
        </p:blipFill>
        <p:spPr>
          <a:xfrm>
            <a:off x="-1" y="3435386"/>
            <a:ext cx="9144000" cy="34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Titelgrafik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7"/>
          <a:stretch>
            <a:fillRect/>
          </a:stretch>
        </p:blipFill>
        <p:spPr>
          <a:xfrm>
            <a:off x="-1" y="3435386"/>
            <a:ext cx="9144000" cy="3424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868" cy="13685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2375" y="1556896"/>
            <a:ext cx="7560000" cy="936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4000" y="2492896"/>
            <a:ext cx="7560000" cy="504000"/>
          </a:xfrm>
          <a:prstGeom prst="rect">
            <a:avLst/>
          </a:prstGeom>
        </p:spPr>
        <p:txBody>
          <a:bodyPr vert="horz" wrap="square" lIns="0" tIns="14400" rIns="0" bIns="0" rtlCol="0" anchor="t" anchorCtr="0">
            <a:noAutofit/>
          </a:bodyPr>
          <a:lstStyle>
            <a:lvl1pPr marL="0" indent="0">
              <a:buNone/>
              <a:defRPr lang="en-US" b="1" dirty="0" smtClean="0"/>
            </a:lvl1pPr>
          </a:lstStyle>
          <a:p>
            <a:pPr marL="0" lvl="0" indent="0">
              <a:lnSpc>
                <a:spcPts val="2000"/>
              </a:lnSpc>
              <a:spcAft>
                <a:spcPts val="0"/>
              </a:spcAft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225296" y="2997008"/>
            <a:ext cx="7560000" cy="431992"/>
          </a:xfrm>
          <a:prstGeom prst="rect">
            <a:avLst/>
          </a:prstGeom>
        </p:spPr>
        <p:txBody>
          <a:bodyPr vert="horz" wrap="square" lIns="0" tIns="14400" rIns="0" bIns="0" rtlCol="0" anchor="t" anchorCtr="0">
            <a:noAutofit/>
          </a:bodyPr>
          <a:lstStyle>
            <a:lvl1pPr marL="0" indent="0">
              <a:buNone/>
              <a:defRPr lang="en-US" sz="1600" b="0" dirty="0" smtClean="0"/>
            </a:lvl1pPr>
          </a:lstStyle>
          <a:p>
            <a:pPr marL="0" lvl="0" indent="0">
              <a:lnSpc>
                <a:spcPts val="2000"/>
              </a:lnSpc>
              <a:spcAft>
                <a:spcPts val="0"/>
              </a:spcAft>
            </a:pPr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81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 wrap="none">
            <a:noAutofit/>
          </a:bodyPr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99592" y="1484784"/>
            <a:ext cx="7884408" cy="43204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899592" y="2059200"/>
            <a:ext cx="7882783" cy="43211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3195547" y="35582"/>
            <a:ext cx="1224053" cy="64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0"/>
          <a:stretch/>
        </p:blipFill>
        <p:spPr bwMode="auto">
          <a:xfrm>
            <a:off x="5041669" y="19228"/>
            <a:ext cx="901931" cy="66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02" y="20948"/>
            <a:ext cx="2044598" cy="6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 wrap="none">
            <a:noAutofit/>
          </a:bodyPr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99592" y="692150"/>
            <a:ext cx="7884408" cy="79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                                                                                                                    </a:t>
            </a:r>
            <a:endParaRPr lang="en-US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899592" y="1772816"/>
            <a:ext cx="7882783" cy="4607559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99592" y="1484784"/>
            <a:ext cx="7884408" cy="43204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99592" y="2059200"/>
            <a:ext cx="3854303" cy="4321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4932363" y="2059200"/>
            <a:ext cx="3851693" cy="4321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lnSpc>
                <a:spcPct val="100000"/>
              </a:lnSpc>
              <a:defRPr lang="en-US" dirty="0" smtClean="0"/>
            </a:lvl2pPr>
            <a:lvl3pPr>
              <a:lnSpc>
                <a:spcPct val="90000"/>
              </a:lnSpc>
              <a:defRPr lang="en-US" dirty="0" smtClean="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200A7F-9D5A-48BE-BAE6-866B3C3A954B}" type="slidenum">
              <a:rPr lang="en-US" smtClean="0">
                <a:solidFill>
                  <a:srgbClr val="928F8E"/>
                </a:solidFill>
              </a:rPr>
              <a:pPr/>
              <a:t>‹#›</a:t>
            </a:fld>
            <a:endParaRPr lang="en-US">
              <a:solidFill>
                <a:srgbClr val="928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075238" y="2059200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076056" y="429332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99592" y="206084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99592" y="429332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899592" y="2132856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0"/>
          </p:nvPr>
        </p:nvSpPr>
        <p:spPr>
          <a:xfrm>
            <a:off x="5076056" y="2132856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>
          <a:xfrm>
            <a:off x="899592" y="4365104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5076056" y="4365104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7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7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6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8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 wrap="none">
            <a:noAutofit/>
          </a:bodyPr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99592" y="1484784"/>
            <a:ext cx="7884408" cy="43204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899592" y="2059200"/>
            <a:ext cx="7882783" cy="432117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6600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09320"/>
            <a:ext cx="2555776" cy="548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 dirty="0" err="1">
              <a:solidFill>
                <a:srgbClr val="928F8E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225" y="1845317"/>
            <a:ext cx="7560000" cy="122332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9868" cy="1368552"/>
          </a:xfrm>
          <a:prstGeom prst="rect">
            <a:avLst/>
          </a:prstGeom>
        </p:spPr>
      </p:pic>
      <p:pic>
        <p:nvPicPr>
          <p:cNvPr id="9" name="Grafik 9" descr="Titelgrafik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47"/>
          <a:stretch>
            <a:fillRect/>
          </a:stretch>
        </p:blipFill>
        <p:spPr>
          <a:xfrm>
            <a:off x="-1" y="3435386"/>
            <a:ext cx="9144000" cy="34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 wrap="none">
            <a:noAutofit/>
          </a:bodyPr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899592" y="692150"/>
            <a:ext cx="7884408" cy="792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                                                                                                                    </a:t>
            </a:r>
            <a:endParaRPr lang="en-US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899592" y="1772816"/>
            <a:ext cx="7882783" cy="4607559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21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99592" y="1484784"/>
            <a:ext cx="7884408" cy="43204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99592" y="2059200"/>
            <a:ext cx="3854303" cy="4321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90000"/>
              </a:lnSpc>
              <a:defRPr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>
          <a:xfrm>
            <a:off x="4932363" y="2059200"/>
            <a:ext cx="3851693" cy="43211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lnSpc>
                <a:spcPct val="100000"/>
              </a:lnSpc>
              <a:defRPr lang="en-US" dirty="0" smtClean="0"/>
            </a:lvl2pPr>
            <a:lvl3pPr>
              <a:lnSpc>
                <a:spcPct val="90000"/>
              </a:lnSpc>
              <a:defRPr lang="en-US" dirty="0" smtClean="0"/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200A7F-9D5A-48BE-BAE6-866B3C3A954B}" type="slidenum">
              <a:rPr lang="en-US" smtClean="0">
                <a:solidFill>
                  <a:srgbClr val="928F8E"/>
                </a:solidFill>
              </a:rPr>
              <a:pPr/>
              <a:t>‹#›</a:t>
            </a:fld>
            <a:endParaRPr lang="en-US">
              <a:solidFill>
                <a:srgbClr val="928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075238" y="2059200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076056" y="429332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99592" y="206084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99592" y="4293328"/>
            <a:ext cx="3708000" cy="208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899592" y="2132856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0"/>
          </p:nvPr>
        </p:nvSpPr>
        <p:spPr>
          <a:xfrm>
            <a:off x="5076056" y="2132856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>
          <a:xfrm>
            <a:off x="899592" y="4365104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>
          <a:xfrm>
            <a:off x="5076056" y="4365104"/>
            <a:ext cx="3697520" cy="20550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7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99592" y="1484784"/>
            <a:ext cx="7884408" cy="43200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lang="en-US" sz="2000" b="1" dirty="0" smtClean="0">
                <a:ea typeface="+mj-ea"/>
              </a:defRPr>
            </a:lvl1pPr>
          </a:lstStyle>
          <a:p>
            <a:pPr lvl="0">
              <a:lnSpc>
                <a:spcPts val="3000"/>
              </a:lnSpc>
              <a:spcBef>
                <a:spcPct val="0"/>
              </a:spcBef>
            </a:pPr>
            <a:r>
              <a:rPr lang="en-US" noProof="0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‹#›</a:t>
            </a:fld>
            <a:endParaRPr lang="de-DE">
              <a:solidFill>
                <a:srgbClr val="928F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06122" y="6525344"/>
            <a:ext cx="479103" cy="2246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200A7F-9D5A-48BE-BAE6-866B3C3A954B}" type="slidenum">
              <a:rPr lang="en-US" smtClean="0">
                <a:solidFill>
                  <a:srgbClr val="928F8E"/>
                </a:solidFill>
              </a:rPr>
              <a:pPr/>
              <a:t>‹#›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19137" y="6474164"/>
            <a:ext cx="142876" cy="24622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/>
            <a:endParaRPr lang="en-US" sz="1000">
              <a:solidFill>
                <a:srgbClr val="928F8E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r="65698" b="11645"/>
          <a:stretch/>
        </p:blipFill>
        <p:spPr>
          <a:xfrm>
            <a:off x="364154" y="188640"/>
            <a:ext cx="2479654" cy="4766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9592" y="2059200"/>
            <a:ext cx="7884408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99592" y="692150"/>
            <a:ext cx="7884408" cy="79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36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ts val="3000"/>
        </a:lnSpc>
        <a:spcBef>
          <a:spcPct val="0"/>
        </a:spcBef>
        <a:buNone/>
        <a:defRPr lang="de-DE" sz="2800" b="1" kern="1200" noProof="0" dirty="0">
          <a:solidFill>
            <a:srgbClr val="6478B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52000" indent="-288000" algn="l" defTabSz="914400" rtl="0" eaLnBrk="1" latinLnBrk="0" hangingPunct="1">
        <a:lnSpc>
          <a:spcPts val="25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40000" indent="-288000" algn="l" defTabSz="914400" rtl="0" eaLnBrk="1" latinLnBrk="0" hangingPunct="1">
        <a:lnSpc>
          <a:spcPts val="25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06122" y="6525344"/>
            <a:ext cx="479103" cy="2246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200A7F-9D5A-48BE-BAE6-866B3C3A954B}" type="slidenum">
              <a:rPr lang="en-US" smtClean="0">
                <a:solidFill>
                  <a:srgbClr val="928F8E"/>
                </a:solidFill>
              </a:rPr>
              <a:pPr/>
              <a:t>‹#›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419137" y="6474164"/>
            <a:ext cx="142876" cy="24622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ctr"/>
            <a:endParaRPr lang="en-US" sz="1000">
              <a:solidFill>
                <a:srgbClr val="928F8E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r="65698" b="11645"/>
          <a:stretch/>
        </p:blipFill>
        <p:spPr>
          <a:xfrm>
            <a:off x="364154" y="188640"/>
            <a:ext cx="2479654" cy="47667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9592" y="2059200"/>
            <a:ext cx="7884408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99592" y="692150"/>
            <a:ext cx="7884408" cy="792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63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ts val="3000"/>
        </a:lnSpc>
        <a:spcBef>
          <a:spcPct val="0"/>
        </a:spcBef>
        <a:buNone/>
        <a:defRPr lang="de-DE" sz="2800" b="1" kern="1200" noProof="0" dirty="0">
          <a:solidFill>
            <a:srgbClr val="6478B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52000" indent="-288000" algn="l" defTabSz="914400" rtl="0" eaLnBrk="1" latinLnBrk="0" hangingPunct="1">
        <a:lnSpc>
          <a:spcPts val="25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40000" indent="-288000" algn="l" defTabSz="914400" rtl="0" eaLnBrk="1" latinLnBrk="0" hangingPunct="1">
        <a:lnSpc>
          <a:spcPts val="25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000" y="1905000"/>
            <a:ext cx="7560000" cy="936000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Advancing Recovery: Collaborating for New Recycling </a:t>
            </a:r>
            <a:r>
              <a:rPr lang="en-US" dirty="0" smtClean="0"/>
              <a:t>Streams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225296" y="2924944"/>
            <a:ext cx="7560000" cy="43199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Sustainable Packaging Coalition Advance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September 10, 2014   Minneapolis, Minnesota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64575" y="6524625"/>
            <a:ext cx="479425" cy="225425"/>
          </a:xfrm>
        </p:spPr>
        <p:txBody>
          <a:bodyPr/>
          <a:lstStyle/>
          <a:p>
            <a:fld id="{48200A7F-9D5A-48BE-BAE6-866B3C3A954B}" type="slidenum">
              <a:rPr lang="en-US" smtClean="0">
                <a:solidFill>
                  <a:srgbClr val="928F8E"/>
                </a:solidFill>
              </a:rPr>
              <a:pPr/>
              <a:t>1</a:t>
            </a:fld>
            <a:endParaRPr lang="en-US" dirty="0">
              <a:solidFill>
                <a:srgbClr val="928F8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6477000" y="228600"/>
            <a:ext cx="2264228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69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10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Methodology – Mill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Conducted full-scale market testing at one </a:t>
            </a:r>
            <a:br>
              <a:rPr lang="en-US" sz="2400" dirty="0" smtClean="0"/>
            </a:br>
            <a:r>
              <a:rPr lang="en-US" sz="2400" dirty="0" smtClean="0"/>
              <a:t>existing mill that batch recycles PSI-52 grade cartons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000" dirty="0" smtClean="0"/>
              <a:t>Test 1 – cartons only (PSI-52 grade as a control)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Test 2 – cartons and cups only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Test 3 – cartons, cups, and ice cream cartons</a:t>
            </a:r>
            <a:endParaRPr lang="en-US" sz="2400" dirty="0" smtClean="0"/>
          </a:p>
          <a:p>
            <a:r>
              <a:rPr lang="en-US" sz="2400" dirty="0"/>
              <a:t>Other poly-coated </a:t>
            </a:r>
            <a:r>
              <a:rPr lang="en-US" sz="2400" dirty="0" smtClean="0"/>
              <a:t>paper products were seeded into carton bales, all from one MRF, for tests 2 and 3</a:t>
            </a:r>
          </a:p>
          <a:p>
            <a:pPr lvl="1"/>
            <a:r>
              <a:rPr lang="en-US" sz="2000" dirty="0" smtClean="0"/>
              <a:t>Pre-consumer cups – two hot cup varieties and 1 cold cup type</a:t>
            </a:r>
          </a:p>
          <a:p>
            <a:pPr lvl="1"/>
            <a:r>
              <a:rPr lang="en-US" sz="2000" dirty="0" smtClean="0"/>
              <a:t>Post-consumer ice cream cartons</a:t>
            </a:r>
          </a:p>
          <a:p>
            <a:pPr lvl="1"/>
            <a:r>
              <a:rPr lang="en-US" sz="2000" dirty="0" smtClean="0"/>
              <a:t>Concentrations were based on generation rates, residential capture rates, and Phase 1 MRF sorting effectiveness rates</a:t>
            </a:r>
          </a:p>
          <a:p>
            <a:r>
              <a:rPr lang="en-US" sz="2400" dirty="0" smtClean="0"/>
              <a:t>Full batches were processed and mill metrics recorded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86600" y="609600"/>
            <a:ext cx="1727243" cy="1877568"/>
            <a:chOff x="6053328" y="2404674"/>
            <a:chExt cx="2484062" cy="2227732"/>
          </a:xfrm>
        </p:grpSpPr>
        <p:pic>
          <p:nvPicPr>
            <p:cNvPr id="11" name="Picture 5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r="13887" b="4875"/>
            <a:stretch/>
          </p:blipFill>
          <p:spPr bwMode="auto">
            <a:xfrm>
              <a:off x="6053328" y="2404674"/>
              <a:ext cx="2484062" cy="188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37226" y="4191000"/>
              <a:ext cx="1765792" cy="4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Paper Mill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11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Test Photographs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86600" y="609600"/>
            <a:ext cx="1727243" cy="1877568"/>
            <a:chOff x="6053328" y="2404674"/>
            <a:chExt cx="2484062" cy="2227732"/>
          </a:xfrm>
        </p:grpSpPr>
        <p:pic>
          <p:nvPicPr>
            <p:cNvPr id="26" name="Picture 5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r="13887" b="4875"/>
            <a:stretch/>
          </p:blipFill>
          <p:spPr bwMode="auto">
            <a:xfrm>
              <a:off x="6053328" y="2404674"/>
              <a:ext cx="2484062" cy="188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537226" y="4191000"/>
              <a:ext cx="1765792" cy="4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Paper Mill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8" y="1523999"/>
            <a:ext cx="5416862" cy="5324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8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12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– Mill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99592" y="1828800"/>
            <a:ext cx="6523477" cy="4321175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addition of cups in trial (#2) provided </a:t>
            </a:r>
            <a:br>
              <a:rPr lang="en-US" sz="2000" dirty="0" smtClean="0"/>
            </a:br>
            <a:r>
              <a:rPr lang="en-US" sz="2000" dirty="0" smtClean="0"/>
              <a:t>comparable </a:t>
            </a:r>
            <a:r>
              <a:rPr lang="en-US" sz="2000" dirty="0"/>
              <a:t>fiber yield and pulp quality results </a:t>
            </a:r>
            <a:r>
              <a:rPr lang="en-US" sz="2000" dirty="0" smtClean="0"/>
              <a:t>at this mill compared to </a:t>
            </a:r>
            <a:r>
              <a:rPr lang="en-US" sz="2000" dirty="0"/>
              <a:t>the cartons-only </a:t>
            </a:r>
            <a:r>
              <a:rPr lang="en-US" sz="2000" dirty="0" smtClean="0"/>
              <a:t>trial (#1) </a:t>
            </a:r>
          </a:p>
          <a:p>
            <a:r>
              <a:rPr lang="en-US" sz="2000" dirty="0" smtClean="0"/>
              <a:t>Fiber yield in trial #3 </a:t>
            </a:r>
            <a:r>
              <a:rPr lang="en-US" sz="2000" dirty="0"/>
              <a:t>(</a:t>
            </a:r>
            <a:r>
              <a:rPr lang="en-US" sz="2000" dirty="0" smtClean="0"/>
              <a:t>cups </a:t>
            </a:r>
            <a:r>
              <a:rPr lang="en-US" sz="2000" u="sng" dirty="0" smtClean="0"/>
              <a:t>and</a:t>
            </a:r>
            <a:r>
              <a:rPr lang="en-US" sz="2000" dirty="0" smtClean="0"/>
              <a:t> </a:t>
            </a:r>
            <a:r>
              <a:rPr lang="en-US" sz="2000" dirty="0"/>
              <a:t>ice cream </a:t>
            </a:r>
            <a:r>
              <a:rPr lang="en-US" sz="2000" dirty="0" smtClean="0"/>
              <a:t>added to </a:t>
            </a:r>
            <a:r>
              <a:rPr lang="en-US" sz="2000" dirty="0"/>
              <a:t>cartons) was much lower than </a:t>
            </a:r>
            <a:r>
              <a:rPr lang="en-US" sz="2000" dirty="0" smtClean="0"/>
              <a:t>trials 1 and 2</a:t>
            </a:r>
          </a:p>
          <a:p>
            <a:pPr lvl="1"/>
            <a:r>
              <a:rPr lang="en-US" dirty="0" smtClean="0"/>
              <a:t>Effect was greater than amount of ice cream cartons in trial</a:t>
            </a:r>
          </a:p>
          <a:p>
            <a:pPr lvl="1"/>
            <a:r>
              <a:rPr lang="en-US" dirty="0" smtClean="0"/>
              <a:t>Also some cup variability between trials 2 and 3</a:t>
            </a:r>
          </a:p>
          <a:p>
            <a:pPr marL="288000" lvl="1"/>
            <a:r>
              <a:rPr lang="en-US" sz="2000" dirty="0"/>
              <a:t>Additional testing of ice </a:t>
            </a:r>
            <a:r>
              <a:rPr lang="en-US" sz="2000" dirty="0" smtClean="0"/>
              <a:t>cream cartons is needed</a:t>
            </a:r>
            <a:endParaRPr lang="en-US" dirty="0"/>
          </a:p>
          <a:p>
            <a:endParaRPr lang="en-US" sz="2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086600" y="609600"/>
            <a:ext cx="1727243" cy="1877568"/>
            <a:chOff x="6053328" y="2404674"/>
            <a:chExt cx="2484062" cy="2227732"/>
          </a:xfrm>
        </p:grpSpPr>
        <p:pic>
          <p:nvPicPr>
            <p:cNvPr id="12" name="Picture 5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r="13887" b="4875"/>
            <a:stretch/>
          </p:blipFill>
          <p:spPr bwMode="auto">
            <a:xfrm>
              <a:off x="6053328" y="2404674"/>
              <a:ext cx="2484062" cy="188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537226" y="4191000"/>
              <a:ext cx="1765792" cy="4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Paper Mill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4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10800000">
            <a:off x="4255598" y="5491361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18056268">
            <a:off x="2147223" y="2459601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264486" y="3540642"/>
            <a:ext cx="2176272" cy="2084035"/>
            <a:chOff x="6053328" y="2404674"/>
            <a:chExt cx="2570464" cy="2227732"/>
          </a:xfrm>
        </p:grpSpPr>
        <p:pic>
          <p:nvPicPr>
            <p:cNvPr id="1029" name="Picture 5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r="13887" b="4875"/>
            <a:stretch/>
          </p:blipFill>
          <p:spPr bwMode="auto">
            <a:xfrm>
              <a:off x="6053328" y="2404674"/>
              <a:ext cx="2484062" cy="188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858000" y="4191000"/>
              <a:ext cx="1765792" cy="4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Paper Mill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3540000">
            <a:off x="6286344" y="2528540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13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60125" y="1293439"/>
            <a:ext cx="2286000" cy="2059827"/>
            <a:chOff x="2680933" y="2310991"/>
            <a:chExt cx="2695328" cy="23407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r="1854"/>
            <a:stretch/>
          </p:blipFill>
          <p:spPr bwMode="auto">
            <a:xfrm>
              <a:off x="2680933" y="2310991"/>
              <a:ext cx="269532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02037" y="4182455"/>
              <a:ext cx="882187" cy="4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MRF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56973" y="3925994"/>
            <a:ext cx="1488185" cy="1829245"/>
            <a:chOff x="490728" y="2743200"/>
            <a:chExt cx="1676400" cy="2121027"/>
          </a:xfrm>
        </p:grpSpPr>
        <p:pic>
          <p:nvPicPr>
            <p:cNvPr id="1028" name="Picture 4" descr="http://www.mygoldbox.ca/wp-content/uploads/2013/03/GC_Replaceme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28" y="27432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90728" y="4114800"/>
              <a:ext cx="1676400" cy="74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Community &amp; Consumer</a:t>
              </a: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5992958" y="1066800"/>
            <a:ext cx="2654871" cy="1098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Work with a cooperative MRF for the pilot, including manual and optical sorter adjustments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40758" y="4228901"/>
            <a:ext cx="1550842" cy="2248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Continue mill evaluations </a:t>
            </a:r>
            <a:r>
              <a:rPr lang="en-US" dirty="0"/>
              <a:t>to understand the implications of </a:t>
            </a:r>
            <a:r>
              <a:rPr lang="en-US" dirty="0" smtClean="0"/>
              <a:t>expanding poly-coated packaging recycling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52400" y="3962400"/>
            <a:ext cx="2904573" cy="27432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4572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6478B3"/>
                </a:solidFill>
              </a:rPr>
              <a:t>Phase 3 </a:t>
            </a:r>
            <a:r>
              <a:rPr lang="en-US" dirty="0" smtClean="0"/>
              <a:t>Work to overcome </a:t>
            </a:r>
            <a:r>
              <a:rPr lang="en-US" dirty="0"/>
              <a:t>technical </a:t>
            </a:r>
            <a:r>
              <a:rPr lang="en-US" dirty="0" smtClean="0"/>
              <a:t>challenges then partner with an Ontario community to successfully collect </a:t>
            </a:r>
            <a:r>
              <a:rPr lang="en-US" dirty="0"/>
              <a:t>and </a:t>
            </a:r>
            <a:r>
              <a:rPr lang="en-US" dirty="0" smtClean="0"/>
              <a:t>recycle </a:t>
            </a:r>
            <a:r>
              <a:rPr lang="en-US" dirty="0"/>
              <a:t>compatible poly-coated paper packaging </a:t>
            </a:r>
            <a:r>
              <a:rPr lang="en-US" dirty="0" smtClean="0"/>
              <a:t>while assessing </a:t>
            </a:r>
            <a:r>
              <a:rPr lang="en-US" dirty="0"/>
              <a:t>infrastructure </a:t>
            </a:r>
            <a:r>
              <a:rPr lang="en-US" dirty="0" smtClean="0"/>
              <a:t>needs, communications, and costs </a:t>
            </a:r>
            <a:r>
              <a:rPr lang="en-US" dirty="0"/>
              <a:t>and </a:t>
            </a:r>
            <a:r>
              <a:rPr lang="en-US" dirty="0" smtClean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7248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14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Concluding Comments</a:t>
            </a:r>
            <a:endParaRPr lang="en-C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0" y="2057400"/>
            <a:ext cx="7882783" cy="432117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/>
            <a:r>
              <a:rPr lang="en-CA" sz="2400" dirty="0"/>
              <a:t>Research </a:t>
            </a:r>
            <a:r>
              <a:rPr lang="en-CA" sz="2400" dirty="0" smtClean="0"/>
              <a:t>is </a:t>
            </a:r>
            <a:r>
              <a:rPr lang="en-CA" sz="2400" dirty="0"/>
              <a:t>focused in Ontario, Canada, which differs from the United States in certain key aspects</a:t>
            </a:r>
          </a:p>
          <a:p>
            <a:pPr marL="576000" lvl="2"/>
            <a:r>
              <a:rPr lang="en-CA" sz="2200" dirty="0"/>
              <a:t>Generation differences for cartons, cups, and ice cream</a:t>
            </a:r>
          </a:p>
          <a:p>
            <a:pPr marL="576000" lvl="2"/>
            <a:r>
              <a:rPr lang="en-US" sz="2200" dirty="0"/>
              <a:t>Framework for producer participation in recycling systems</a:t>
            </a:r>
          </a:p>
          <a:p>
            <a:r>
              <a:rPr lang="en-CA" sz="2400" dirty="0" smtClean="0"/>
              <a:t>Commitment to partnership and collaboration, will allow for obstacles to be identified and overcome in a concerted manner and may result in the recycling of new materials </a:t>
            </a:r>
          </a:p>
          <a:p>
            <a:r>
              <a:rPr lang="en-CA" sz="2400" dirty="0" smtClean="0"/>
              <a:t>Everyone in the supply and recycling chains must be aligned for success – this includes MRF equipment and sorting practices, mill processing conditions as well as </a:t>
            </a:r>
            <a:r>
              <a:rPr lang="en-CA" sz="2400" dirty="0"/>
              <a:t>items such as product </a:t>
            </a:r>
            <a:r>
              <a:rPr lang="en-CA" sz="2400" dirty="0" smtClean="0"/>
              <a:t>design</a:t>
            </a:r>
            <a:r>
              <a:rPr lang="en-CA" sz="2400" dirty="0"/>
              <a:t> </a:t>
            </a:r>
            <a:r>
              <a:rPr lang="en-CA" sz="2400" dirty="0" smtClean="0"/>
              <a:t>and consumer engagement</a:t>
            </a:r>
            <a:endParaRPr lang="en-CA" sz="2400" dirty="0"/>
          </a:p>
          <a:p>
            <a:pPr marL="288000" lvl="1"/>
            <a:r>
              <a:rPr lang="en-CA" sz="2400" dirty="0" smtClean="0"/>
              <a:t>There </a:t>
            </a:r>
            <a:r>
              <a:rPr lang="en-CA" sz="2400" dirty="0"/>
              <a:t>is </a:t>
            </a:r>
            <a:r>
              <a:rPr lang="en-CA" sz="2400" u="sng" dirty="0"/>
              <a:t>no</a:t>
            </a:r>
            <a:r>
              <a:rPr lang="en-CA" sz="2400" dirty="0"/>
              <a:t> change to the market specification for PSI Grade </a:t>
            </a:r>
            <a:r>
              <a:rPr lang="en-CA" sz="2400" dirty="0" smtClean="0"/>
              <a:t>52</a:t>
            </a:r>
          </a:p>
          <a:p>
            <a:pPr marL="576000" lvl="2"/>
            <a:r>
              <a:rPr lang="en-CA" sz="2200" dirty="0"/>
              <a:t>This market development project is still at an early stage</a:t>
            </a:r>
          </a:p>
          <a:p>
            <a:pPr marL="576000" lvl="2"/>
            <a:r>
              <a:rPr lang="en-US" sz="2200" dirty="0" smtClean="0"/>
              <a:t>Individual </a:t>
            </a:r>
            <a:r>
              <a:rPr lang="en-US" sz="2400" dirty="0"/>
              <a:t>mills </a:t>
            </a:r>
            <a:r>
              <a:rPr lang="en-US" sz="2400" dirty="0" smtClean="0"/>
              <a:t>differ </a:t>
            </a:r>
            <a:r>
              <a:rPr lang="en-US" sz="2200" dirty="0"/>
              <a:t>in their equipment and ability to recycle </a:t>
            </a:r>
            <a:r>
              <a:rPr lang="en-US" sz="2200" dirty="0" smtClean="0"/>
              <a:t>poly-coated </a:t>
            </a:r>
            <a:r>
              <a:rPr lang="en-US" sz="2200" dirty="0"/>
              <a:t>paper packaging beyond beverage </a:t>
            </a:r>
            <a:r>
              <a:rPr lang="en-US" sz="2200" dirty="0" smtClean="0"/>
              <a:t>cartons</a:t>
            </a:r>
            <a:endParaRPr lang="en-CA" sz="2200" dirty="0"/>
          </a:p>
        </p:txBody>
      </p:sp>
      <p:pic>
        <p:nvPicPr>
          <p:cNvPr id="4098" name="Picture 2" descr="http://sustainabilityreport.timhortons.com/images/page-planet-restaurant/recy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09600"/>
            <a:ext cx="1473098" cy="137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endPara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2"/>
          <a:stretch/>
        </p:blipFill>
        <p:spPr>
          <a:xfrm>
            <a:off x="-127508" y="3352800"/>
            <a:ext cx="941832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52400" y="762000"/>
            <a:ext cx="5791200" cy="211958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b="1" kern="1200" noProof="0" dirty="0">
                <a:solidFill>
                  <a:srgbClr val="6478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Carol Patterson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  <a:ea typeface="+mn-ea"/>
              </a:rPr>
              <a:t>Director, Government &amp; Environmental Affairs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rgbClr val="000000"/>
                </a:solidFill>
                <a:ea typeface="+mn-ea"/>
              </a:rPr>
              <a:t>Tim Hortons Inc.</a:t>
            </a:r>
            <a:br>
              <a:rPr lang="en-US" sz="2000" b="0" dirty="0" smtClean="0">
                <a:solidFill>
                  <a:srgbClr val="000000"/>
                </a:solidFill>
                <a:ea typeface="+mn-ea"/>
              </a:rPr>
            </a:br>
            <a:r>
              <a:rPr lang="en-US" sz="2000" b="0" dirty="0" smtClean="0">
                <a:solidFill>
                  <a:srgbClr val="000000"/>
                </a:solidFill>
                <a:ea typeface="+mn-ea"/>
              </a:rPr>
              <a:t>Direct: +1 905.339.5918</a:t>
            </a:r>
            <a:endParaRPr lang="en-US" sz="2000" b="0" dirty="0">
              <a:solidFill>
                <a:srgbClr val="000000"/>
              </a:solidFill>
              <a:ea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>
                <a:solidFill>
                  <a:srgbClr val="000000"/>
                </a:solidFill>
                <a:ea typeface="+mn-ea"/>
              </a:rPr>
              <a:t>p</a:t>
            </a:r>
            <a:r>
              <a:rPr lang="en-US" sz="2000" b="0" dirty="0" smtClean="0">
                <a:solidFill>
                  <a:srgbClr val="000000"/>
                </a:solidFill>
                <a:ea typeface="+mn-ea"/>
              </a:rPr>
              <a:t>atterson_carol@timhortons.com</a:t>
            </a:r>
            <a:endParaRPr lang="en-US" sz="2000" b="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135565" y="4183834"/>
            <a:ext cx="4876800" cy="22931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b="1" kern="1200" noProof="0" dirty="0">
                <a:solidFill>
                  <a:srgbClr val="6478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smtClean="0">
              <a:solidFill>
                <a:schemeClr val="bg1"/>
              </a:solidFill>
              <a:ea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Tim Buwalda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bg1"/>
                </a:solidFill>
                <a:ea typeface="+mn-ea"/>
              </a:rPr>
              <a:t>Senior Consultant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err="1" smtClean="0">
                <a:solidFill>
                  <a:schemeClr val="bg1"/>
                </a:solidFill>
                <a:ea typeface="+mn-ea"/>
              </a:rPr>
              <a:t>Reclay</a:t>
            </a:r>
            <a:r>
              <a:rPr lang="en-US" sz="2000" b="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  <a:ea typeface="+mn-ea"/>
              </a:rPr>
              <a:t>StewardEdge</a:t>
            </a:r>
            <a:r>
              <a:rPr lang="en-US" sz="2000" b="0" dirty="0" smtClean="0">
                <a:solidFill>
                  <a:schemeClr val="bg1"/>
                </a:solidFill>
                <a:ea typeface="+mn-ea"/>
              </a:rPr>
              <a:t/>
            </a:r>
            <a:br>
              <a:rPr lang="en-US" sz="2000" b="0" dirty="0" smtClean="0">
                <a:solidFill>
                  <a:schemeClr val="bg1"/>
                </a:solidFill>
                <a:ea typeface="+mn-ea"/>
              </a:rPr>
            </a:br>
            <a:r>
              <a:rPr lang="en-US" sz="2000" b="0" dirty="0" smtClean="0">
                <a:solidFill>
                  <a:schemeClr val="bg1"/>
                </a:solidFill>
                <a:ea typeface="+mn-ea"/>
              </a:rPr>
              <a:t>Direct: +1 407.756.7220</a:t>
            </a:r>
            <a:endParaRPr lang="en-US" sz="2000" b="0" dirty="0">
              <a:solidFill>
                <a:schemeClr val="bg1"/>
              </a:solidFill>
              <a:ea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0" dirty="0" smtClean="0">
                <a:solidFill>
                  <a:schemeClr val="bg1"/>
                </a:solidFill>
                <a:ea typeface="+mn-ea"/>
              </a:rPr>
              <a:t>tbuwalda@reclaystewardedge.com</a:t>
            </a:r>
            <a:endParaRPr lang="en-US" sz="2000" b="0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5638800" y="914400"/>
            <a:ext cx="22098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71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2</a:t>
            </a:fld>
            <a:endParaRPr lang="de-DE" dirty="0">
              <a:solidFill>
                <a:srgbClr val="928F8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Tim Hortons</a:t>
            </a:r>
            <a:endParaRPr lang="en-C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2" y="1676400"/>
            <a:ext cx="5832434" cy="4702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dirty="0" smtClean="0"/>
              <a:t>Tim Hortons is a leader in coffee &amp; the community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Cup recycling is an important opportunity to demonstrate leadership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Goals to increase the acceptance of hot beverage cups in restaurant and household curbside programs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Collaboration with many stakeholders is essential and will take time to see results</a:t>
            </a:r>
          </a:p>
          <a:p>
            <a:pPr lvl="1">
              <a:lnSpc>
                <a:spcPct val="120000"/>
              </a:lnSpc>
            </a:pPr>
            <a:r>
              <a:rPr lang="en-CA" sz="1600" dirty="0" smtClean="0"/>
              <a:t>Restaurants +  waste service providers since 2000</a:t>
            </a:r>
          </a:p>
          <a:p>
            <a:pPr lvl="1">
              <a:lnSpc>
                <a:spcPct val="120000"/>
              </a:lnSpc>
            </a:pPr>
            <a:r>
              <a:rPr lang="en-CA" sz="1600" dirty="0" smtClean="0"/>
              <a:t>Stewardship Ontario since 2011 </a:t>
            </a:r>
          </a:p>
          <a:p>
            <a:pPr lvl="1">
              <a:lnSpc>
                <a:spcPct val="120000"/>
              </a:lnSpc>
            </a:pPr>
            <a:r>
              <a:rPr lang="en-CA" sz="1600" dirty="0" smtClean="0"/>
              <a:t>Carton Council Canada in 2012</a:t>
            </a:r>
          </a:p>
          <a:p>
            <a:pPr lvl="1">
              <a:lnSpc>
                <a:spcPct val="120000"/>
              </a:lnSpc>
            </a:pPr>
            <a:r>
              <a:rPr lang="en-CA" sz="1600" dirty="0" smtClean="0"/>
              <a:t>Member of FPI - similar work in the US </a:t>
            </a:r>
          </a:p>
          <a:p>
            <a:pPr lvl="1">
              <a:lnSpc>
                <a:spcPct val="120000"/>
              </a:lnSpc>
            </a:pPr>
            <a:endParaRPr lang="en-CA" dirty="0" smtClean="0"/>
          </a:p>
          <a:p>
            <a:pPr lvl="1">
              <a:lnSpc>
                <a:spcPct val="120000"/>
              </a:lnSpc>
            </a:pPr>
            <a:endParaRPr lang="en-CA" dirty="0" smtClean="0"/>
          </a:p>
          <a:p>
            <a:pPr>
              <a:lnSpc>
                <a:spcPct val="120000"/>
              </a:lnSpc>
            </a:pPr>
            <a:endParaRPr lang="en-CA" dirty="0" smtClean="0"/>
          </a:p>
          <a:p>
            <a:pPr>
              <a:lnSpc>
                <a:spcPct val="120000"/>
              </a:lnSpc>
            </a:pPr>
            <a:endParaRPr lang="en-CA" dirty="0"/>
          </a:p>
        </p:txBody>
      </p:sp>
      <p:pic>
        <p:nvPicPr>
          <p:cNvPr id="1026" name="Picture 2" descr="C:\Users\rogerse\Desktop\20140128_C5555_PHOTO_EN_359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50000"/>
          <a:stretch/>
        </p:blipFill>
        <p:spPr bwMode="auto">
          <a:xfrm>
            <a:off x="7162800" y="3124200"/>
            <a:ext cx="1713018" cy="26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timhortons.com/ca/images/general/matd-landingpage-banner-april2012-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1" r="16340"/>
          <a:stretch/>
        </p:blipFill>
        <p:spPr bwMode="auto">
          <a:xfrm>
            <a:off x="6648386" y="1371600"/>
            <a:ext cx="2380364" cy="91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3</a:t>
            </a:fld>
            <a:endParaRPr lang="de-DE" dirty="0">
              <a:solidFill>
                <a:srgbClr val="928F8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92150"/>
            <a:ext cx="7884408" cy="792000"/>
          </a:xfrm>
        </p:spPr>
        <p:txBody>
          <a:bodyPr/>
          <a:lstStyle/>
          <a:p>
            <a:r>
              <a:rPr lang="en-CA" dirty="0" smtClean="0"/>
              <a:t>Partners in Collaboration</a:t>
            </a:r>
            <a:endParaRPr lang="en-CA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381250" y="2057400"/>
            <a:ext cx="6415933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Brand Owner</a:t>
            </a:r>
          </a:p>
          <a:p>
            <a:endParaRPr lang="en-CA" sz="1000" dirty="0" smtClean="0"/>
          </a:p>
          <a:p>
            <a:pPr lvl="1"/>
            <a:endParaRPr lang="en-CA" sz="1000" dirty="0" smtClean="0"/>
          </a:p>
          <a:p>
            <a:pPr marL="288000" lvl="1"/>
            <a:r>
              <a:rPr lang="en-US" sz="2000" dirty="0" smtClean="0"/>
              <a:t>Alliance </a:t>
            </a:r>
            <a:r>
              <a:rPr lang="en-US" sz="2000" dirty="0"/>
              <a:t>of carton </a:t>
            </a:r>
            <a:r>
              <a:rPr lang="en-US" sz="2000" dirty="0" smtClean="0"/>
              <a:t>manufacturers </a:t>
            </a:r>
            <a:r>
              <a:rPr lang="en-US" sz="2000" dirty="0"/>
              <a:t>working to increase carton recycling cross North America and continuously </a:t>
            </a:r>
            <a:r>
              <a:rPr lang="en-US" sz="2000" dirty="0" smtClean="0"/>
              <a:t>improve cartons </a:t>
            </a:r>
            <a:r>
              <a:rPr lang="en-US" sz="2000" dirty="0"/>
              <a:t>environmental </a:t>
            </a:r>
            <a:r>
              <a:rPr lang="en-US" sz="2000" dirty="0" smtClean="0"/>
              <a:t>performance</a:t>
            </a:r>
          </a:p>
          <a:p>
            <a:pPr marL="288000" lvl="1"/>
            <a:endParaRPr lang="en-US" sz="1000" dirty="0"/>
          </a:p>
          <a:p>
            <a:r>
              <a:rPr lang="en-CA" sz="2000" dirty="0"/>
              <a:t>Producer responsibility organization for packaging discarded in the Ontario residential </a:t>
            </a:r>
            <a:r>
              <a:rPr lang="en-CA" sz="2000" dirty="0" smtClean="0"/>
              <a:t>recycling stream</a:t>
            </a:r>
            <a:endParaRPr lang="en-CA" sz="2000" dirty="0"/>
          </a:p>
          <a:p>
            <a:pPr marL="288000" lvl="1" indent="0">
              <a:buNone/>
            </a:pPr>
            <a:r>
              <a:rPr lang="en-CA" sz="2000" dirty="0"/>
              <a:t>Financial and operational interface with Ontario programs</a:t>
            </a:r>
          </a:p>
          <a:p>
            <a:endParaRPr lang="en-CA" sz="1000" dirty="0" smtClean="0"/>
          </a:p>
          <a:p>
            <a:pPr marL="288000" lvl="1"/>
            <a:r>
              <a:rPr lang="en-CA" sz="2000" dirty="0" smtClean="0"/>
              <a:t>Consultant and provider </a:t>
            </a:r>
            <a:r>
              <a:rPr lang="en-CA" sz="2000" dirty="0"/>
              <a:t>of product steward solutions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770"/>
            <a:ext cx="2381250" cy="773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1" y="6089577"/>
            <a:ext cx="2070308" cy="31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/>
          <a:stretch/>
        </p:blipFill>
        <p:spPr bwMode="auto">
          <a:xfrm>
            <a:off x="117022" y="1600200"/>
            <a:ext cx="2264228" cy="1188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0"/>
          <a:stretch/>
        </p:blipFill>
        <p:spPr bwMode="auto">
          <a:xfrm>
            <a:off x="578044" y="4343400"/>
            <a:ext cx="1479356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83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200A7F-9D5A-48BE-BAE6-866B3C3A954B}" type="slidenum">
              <a:rPr lang="de-DE" smtClean="0">
                <a:solidFill>
                  <a:srgbClr val="928F8E"/>
                </a:solidFill>
              </a:rPr>
              <a:pPr/>
              <a:t>4</a:t>
            </a:fld>
            <a:endParaRPr lang="de-DE">
              <a:solidFill>
                <a:srgbClr val="928F8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700" dirty="0"/>
              <a:t>Poly-Coated Paper Packaging Background in Ontario Canada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4401" y="1752600"/>
            <a:ext cx="6781799" cy="432117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Gable top and aseptic cartons are a common type of poly-coated paper packaging that is included in a majority of North American residential recycling programs</a:t>
            </a:r>
          </a:p>
          <a:p>
            <a:r>
              <a:rPr lang="en-CA" dirty="0" smtClean="0"/>
              <a:t>Other poly-coated paper packaging with similar composition is NOT typically targeted for collection</a:t>
            </a:r>
          </a:p>
          <a:p>
            <a:pPr lvl="1"/>
            <a:r>
              <a:rPr lang="en-CA" dirty="0" smtClean="0"/>
              <a:t>Hot and cold cups</a:t>
            </a:r>
          </a:p>
          <a:p>
            <a:pPr lvl="1"/>
            <a:r>
              <a:rPr lang="en-CA" dirty="0" smtClean="0"/>
              <a:t>Ice cream cartons </a:t>
            </a:r>
          </a:p>
          <a:p>
            <a:pPr lvl="1"/>
            <a:r>
              <a:rPr lang="en-CA" dirty="0" smtClean="0"/>
              <a:t>Freezer board (frozen </a:t>
            </a:r>
            <a:r>
              <a:rPr lang="en-CA" dirty="0"/>
              <a:t>food-contact </a:t>
            </a:r>
            <a:r>
              <a:rPr lang="en-CA" dirty="0" smtClean="0"/>
              <a:t>paperboard </a:t>
            </a:r>
            <a:r>
              <a:rPr lang="en-CA" dirty="0"/>
              <a:t>packaging</a:t>
            </a:r>
            <a:r>
              <a:rPr lang="en-CA" dirty="0" smtClean="0"/>
              <a:t>)</a:t>
            </a:r>
          </a:p>
          <a:p>
            <a:r>
              <a:rPr lang="en-CA" dirty="0" smtClean="0">
                <a:solidFill>
                  <a:schemeClr val="bg1">
                    <a:lumMod val="50000"/>
                  </a:schemeClr>
                </a:solidFill>
              </a:rPr>
              <a:t>Knowledge Gaps</a:t>
            </a:r>
          </a:p>
          <a:p>
            <a:pPr lvl="1"/>
            <a:r>
              <a:rPr lang="en-CA" dirty="0" smtClean="0"/>
              <a:t>Sorting </a:t>
            </a:r>
            <a:r>
              <a:rPr lang="en-CA" dirty="0"/>
              <a:t>at </a:t>
            </a:r>
            <a:r>
              <a:rPr lang="en-CA" dirty="0" smtClean="0"/>
              <a:t>MRFs – where does it and </a:t>
            </a:r>
            <a:r>
              <a:rPr lang="en-CA" dirty="0"/>
              <a:t>where should it flow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(i.e., fibers vs. </a:t>
            </a:r>
            <a:r>
              <a:rPr lang="en-CA" dirty="0"/>
              <a:t>containers in single stream MRFs)</a:t>
            </a:r>
          </a:p>
          <a:p>
            <a:pPr lvl="1"/>
            <a:r>
              <a:rPr lang="en-CA" dirty="0" smtClean="0"/>
              <a:t>Mill </a:t>
            </a:r>
            <a:r>
              <a:rPr lang="en-CA" dirty="0" err="1" smtClean="0"/>
              <a:t>processability</a:t>
            </a:r>
            <a:r>
              <a:rPr lang="en-CA" dirty="0" smtClean="0"/>
              <a:t> and fiber yield</a:t>
            </a:r>
          </a:p>
          <a:p>
            <a:pPr lvl="2"/>
            <a:r>
              <a:rPr lang="en-CA" dirty="0" smtClean="0"/>
              <a:t>PSI Grade </a:t>
            </a:r>
            <a:r>
              <a:rPr lang="en-CA" dirty="0"/>
              <a:t>52 (Aseptic and Gable Top Cartons) – “</a:t>
            </a:r>
            <a:r>
              <a:rPr lang="en-US" dirty="0"/>
              <a:t>Consists of liquid packaging board containers…”</a:t>
            </a:r>
            <a:r>
              <a:rPr lang="en-CA" dirty="0"/>
              <a:t> </a:t>
            </a:r>
          </a:p>
          <a:p>
            <a:pPr lvl="2"/>
            <a:r>
              <a:rPr lang="en-CA" dirty="0"/>
              <a:t>PSI Grade 1 (Residential Mixed Paper) – “</a:t>
            </a:r>
            <a:r>
              <a:rPr lang="en-US" dirty="0"/>
              <a:t>Consists of a mixture of various qualities of paper…” </a:t>
            </a:r>
            <a:endParaRPr lang="en-CA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 l="35098" r="33683" b="9206"/>
          <a:stretch/>
        </p:blipFill>
        <p:spPr bwMode="auto">
          <a:xfrm>
            <a:off x="7616708" y="1524000"/>
            <a:ext cx="8771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C:\Users\kmclachlan\Desktop\TetraW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49" y="1767840"/>
            <a:ext cx="109535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gerse\AppData\Local\Temp\20140128_C5555_PHOTO_EN_359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-147" r="50077" b="147"/>
          <a:stretch/>
        </p:blipFill>
        <p:spPr bwMode="auto">
          <a:xfrm>
            <a:off x="7696200" y="3774272"/>
            <a:ext cx="1416269" cy="221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5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Development Initiative </a:t>
            </a:r>
            <a:r>
              <a:rPr lang="en-US" dirty="0"/>
              <a:t>Goals in Ontario,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99592" y="1828800"/>
            <a:ext cx="7315720" cy="4321175"/>
          </a:xfrm>
        </p:spPr>
        <p:txBody>
          <a:bodyPr>
            <a:noAutofit/>
          </a:bodyPr>
          <a:lstStyle/>
          <a:p>
            <a:r>
              <a:rPr lang="en-US" sz="2400" dirty="0" smtClean="0"/>
              <a:t>Explore opportunities to increase the recycling performance of post-consumer </a:t>
            </a:r>
            <a:r>
              <a:rPr lang="en-US" sz="2400" dirty="0"/>
              <a:t>beverage paper cups </a:t>
            </a:r>
            <a:r>
              <a:rPr lang="en-US" sz="2400" u="sng" dirty="0" smtClean="0"/>
              <a:t>and</a:t>
            </a:r>
            <a:r>
              <a:rPr lang="en-US" sz="2400" dirty="0" smtClean="0"/>
              <a:t> beverage cartons</a:t>
            </a:r>
          </a:p>
          <a:p>
            <a:pPr marL="288000" lvl="1"/>
            <a:r>
              <a:rPr lang="en-US" sz="2400" dirty="0"/>
              <a:t>Increase recycling convenience to consumers by harmonizing </a:t>
            </a:r>
            <a:r>
              <a:rPr lang="en-US" sz="2400" dirty="0" smtClean="0"/>
              <a:t>what is </a:t>
            </a:r>
            <a:r>
              <a:rPr lang="en-US" sz="2400" dirty="0"/>
              <a:t>accepted in recycling programs</a:t>
            </a:r>
          </a:p>
          <a:p>
            <a:pPr marL="288000" lvl="1"/>
            <a:r>
              <a:rPr lang="en-US" sz="2400" dirty="0"/>
              <a:t>Grow volumes of material accepted in residential recycling programs</a:t>
            </a:r>
          </a:p>
          <a:p>
            <a:pPr marL="288000" lvl="1"/>
            <a:r>
              <a:rPr lang="en-US" sz="2400" dirty="0"/>
              <a:t>Maximize value for MRFs to sort compatible poly-coated paper packaging into an appropriate grade</a:t>
            </a:r>
          </a:p>
          <a:p>
            <a:pPr marL="288000" lvl="1"/>
            <a:r>
              <a:rPr lang="en-US" sz="2400" dirty="0"/>
              <a:t>Gauge opportunities to optimize components of the recycling value chain</a:t>
            </a:r>
          </a:p>
          <a:p>
            <a:endParaRPr lang="en-US" sz="2000" dirty="0" smtClean="0"/>
          </a:p>
        </p:txBody>
      </p:sp>
      <p:pic>
        <p:nvPicPr>
          <p:cNvPr id="8" name="Picture 2" descr="http://sustainabilityreport.timhortons.com/images/page-planet-restaurant/recy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02" y="2066925"/>
            <a:ext cx="129659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10800000">
            <a:off x="3685156" y="5684519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18056268">
            <a:off x="1690333" y="2698478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694044" y="3779519"/>
            <a:ext cx="2176272" cy="2084035"/>
            <a:chOff x="6053328" y="2404674"/>
            <a:chExt cx="2570464" cy="2227732"/>
          </a:xfrm>
        </p:grpSpPr>
        <p:pic>
          <p:nvPicPr>
            <p:cNvPr id="1029" name="Picture 5"/>
            <p:cNvPicPr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r="13887" b="4875"/>
            <a:stretch/>
          </p:blipFill>
          <p:spPr bwMode="auto">
            <a:xfrm>
              <a:off x="6053328" y="2404674"/>
              <a:ext cx="2484062" cy="188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858000" y="4191000"/>
              <a:ext cx="1765792" cy="44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Paper Mill</a:t>
              </a: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-59" r="13333" b="19500"/>
          <a:stretch/>
        </p:blipFill>
        <p:spPr bwMode="auto">
          <a:xfrm rot="3540000">
            <a:off x="5715902" y="2767417"/>
            <a:ext cx="219456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6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Phased Approach to Closing the Loop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93716" y="1532316"/>
            <a:ext cx="2286000" cy="2059827"/>
            <a:chOff x="2680933" y="2310991"/>
            <a:chExt cx="2695328" cy="23407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r="1854"/>
            <a:stretch/>
          </p:blipFill>
          <p:spPr bwMode="auto">
            <a:xfrm>
              <a:off x="2680933" y="2310991"/>
              <a:ext cx="269532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02037" y="4182455"/>
              <a:ext cx="882187" cy="4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MRF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62731" y="4164871"/>
            <a:ext cx="1488185" cy="1829245"/>
            <a:chOff x="490728" y="2743200"/>
            <a:chExt cx="1676400" cy="2121027"/>
          </a:xfrm>
        </p:grpSpPr>
        <p:pic>
          <p:nvPicPr>
            <p:cNvPr id="1028" name="Picture 4" descr="http://www.mygoldbox.ca/wp-content/uploads/2013/03/GC_Replacemen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728" y="2743200"/>
              <a:ext cx="1676400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90728" y="4114800"/>
              <a:ext cx="1676400" cy="749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000"/>
                </a:spcAft>
                <a:buClr>
                  <a:schemeClr val="accent1"/>
                </a:buClr>
              </a:pPr>
              <a:r>
                <a:rPr lang="en-US" noProof="0" dirty="0" smtClean="0">
                  <a:latin typeface="Arial" pitchFamily="34" charset="0"/>
                  <a:cs typeface="Arial" pitchFamily="34" charset="0"/>
                </a:rPr>
                <a:t>Community &amp; Consumer</a:t>
              </a:r>
            </a:p>
          </p:txBody>
        </p: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76199" y="1498029"/>
            <a:ext cx="3291839" cy="1098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 smtClean="0">
                <a:solidFill>
                  <a:srgbClr val="6478B3"/>
                </a:solidFill>
              </a:rPr>
              <a:t>Phase 1 </a:t>
            </a:r>
            <a:r>
              <a:rPr lang="en-US" sz="1900" dirty="0"/>
              <a:t>began at the MRF to understand the challenges faced during material sorting 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086600" y="4467778"/>
            <a:ext cx="1905000" cy="1933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rgbClr val="6478B3"/>
                </a:solidFill>
              </a:rPr>
              <a:t>Phase 2 </a:t>
            </a:r>
            <a:r>
              <a:rPr lang="en-US" sz="1900" dirty="0"/>
              <a:t>moved to the mill to understand the implications of expanding </a:t>
            </a:r>
            <a:r>
              <a:rPr lang="en-US" sz="1900" dirty="0" smtClean="0"/>
              <a:t>poly- </a:t>
            </a:r>
            <a:r>
              <a:rPr lang="en-US" sz="1900" dirty="0"/>
              <a:t>coated paper packaging </a:t>
            </a:r>
            <a:r>
              <a:rPr lang="en-US" sz="1900" dirty="0" smtClean="0"/>
              <a:t>packed by MRFs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6200" y="4388526"/>
            <a:ext cx="2653612" cy="2088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52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440000" indent="-2880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>
                <a:solidFill>
                  <a:srgbClr val="6478B3"/>
                </a:solidFill>
              </a:rPr>
              <a:t>Phase 3 </a:t>
            </a:r>
            <a:r>
              <a:rPr lang="en-US" sz="1900" dirty="0"/>
              <a:t>focuses on working to </a:t>
            </a:r>
            <a:r>
              <a:rPr lang="en-US" sz="1900" dirty="0" smtClean="0"/>
              <a:t>overcome technical challenges,  communicating results, and partnering with a </a:t>
            </a:r>
            <a:r>
              <a:rPr lang="en-US" sz="1900" dirty="0"/>
              <a:t>community to expand poly coated paper packaging </a:t>
            </a:r>
            <a:r>
              <a:rPr lang="en-US" sz="1900" dirty="0" smtClean="0"/>
              <a:t>collection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756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7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Methodology – MRF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899592" y="1752600"/>
            <a:ext cx="7882783" cy="4321175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Consistent test </a:t>
            </a:r>
            <a:r>
              <a:rPr lang="en-US" sz="2400" dirty="0" smtClean="0">
                <a:solidFill>
                  <a:schemeClr val="tx2"/>
                </a:solidFill>
              </a:rPr>
              <a:t>methodology, at four MRFs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Dual stream and single stream</a:t>
            </a:r>
          </a:p>
          <a:p>
            <a:pPr lvl="1">
              <a:spcAft>
                <a:spcPts val="0"/>
              </a:spcAft>
            </a:pPr>
            <a:r>
              <a:rPr lang="en-US" sz="2000" dirty="0" smtClean="0"/>
              <a:t>Large and small sizes</a:t>
            </a:r>
          </a:p>
          <a:p>
            <a:pPr lvl="1"/>
            <a:r>
              <a:rPr lang="en-US" sz="2000" dirty="0" smtClean="0"/>
              <a:t>Manual and </a:t>
            </a:r>
            <a:r>
              <a:rPr lang="en-US" sz="2000" dirty="0"/>
              <a:t>mechanical </a:t>
            </a:r>
            <a:r>
              <a:rPr lang="en-US" sz="2000" dirty="0" smtClean="0"/>
              <a:t>carton sorting</a:t>
            </a:r>
            <a:endParaRPr lang="en-US" sz="2400" dirty="0" smtClean="0"/>
          </a:p>
          <a:p>
            <a:r>
              <a:rPr lang="en-US" sz="2400" dirty="0" smtClean="0"/>
              <a:t>Material was seeded into the MRF’s incoming material, simulating pilot collection, then sorted regular operating conditions (full scale tests)</a:t>
            </a:r>
          </a:p>
          <a:p>
            <a:pPr lvl="1"/>
            <a:r>
              <a:rPr lang="en-US" sz="2000" dirty="0" smtClean="0"/>
              <a:t>Loading based on curbside waste audits completed in Ontario</a:t>
            </a:r>
          </a:p>
          <a:p>
            <a:pPr lvl="1"/>
            <a:r>
              <a:rPr lang="en-US" sz="2000" dirty="0" smtClean="0"/>
              <a:t>Included seeding other materials similar to cups – realistically considered how consumers would be told what they can recycle</a:t>
            </a:r>
          </a:p>
          <a:p>
            <a:r>
              <a:rPr lang="en-US" sz="2400" dirty="0" smtClean="0"/>
              <a:t>Seeded material was tracked from tip floor to bunker to understand material flow </a:t>
            </a:r>
          </a:p>
          <a:p>
            <a:endParaRPr lang="en-US" sz="24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162800" y="685800"/>
            <a:ext cx="1828800" cy="1853360"/>
            <a:chOff x="2680933" y="2310991"/>
            <a:chExt cx="2695328" cy="234070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r="1854"/>
            <a:stretch/>
          </p:blipFill>
          <p:spPr bwMode="auto">
            <a:xfrm>
              <a:off x="2680933" y="2310991"/>
              <a:ext cx="269532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02037" y="4182455"/>
              <a:ext cx="882187" cy="4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sz="1400" noProof="0" dirty="0" smtClean="0">
                  <a:latin typeface="Arial" pitchFamily="34" charset="0"/>
                  <a:cs typeface="Arial" pitchFamily="34" charset="0"/>
                </a:rPr>
                <a:t>MRF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0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8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– Test Photographs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1620697"/>
            <a:ext cx="6138937" cy="4780103"/>
            <a:chOff x="1862063" y="1614515"/>
            <a:chExt cx="5681737" cy="4475303"/>
          </a:xfrm>
        </p:grpSpPr>
        <p:grpSp>
          <p:nvGrpSpPr>
            <p:cNvPr id="10" name="Group 9"/>
            <p:cNvGrpSpPr/>
            <p:nvPr/>
          </p:nvGrpSpPr>
          <p:grpSpPr>
            <a:xfrm>
              <a:off x="1879171" y="1614515"/>
              <a:ext cx="5664629" cy="2329941"/>
              <a:chOff x="3428354" y="1124743"/>
              <a:chExt cx="6209652" cy="2329941"/>
            </a:xfrm>
          </p:grpSpPr>
          <p:pic>
            <p:nvPicPr>
              <p:cNvPr id="31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354" y="1124743"/>
                <a:ext cx="3104826" cy="2329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3180" y="1124743"/>
                <a:ext cx="3104826" cy="2329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199" y="3944456"/>
              <a:ext cx="2834640" cy="2145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862063" y="1625549"/>
              <a:ext cx="14156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Mixing Material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92757" y="1625549"/>
              <a:ext cx="14156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Loading Material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90799" y="3944456"/>
              <a:ext cx="14156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Sorting Material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8568" y="3148750"/>
              <a:ext cx="1488165" cy="553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0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Seeded material was mixed into background mixed recyclables.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0200" y="3425749"/>
              <a:ext cx="2088232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0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Material was loaded into the MRF replicating regular operations.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9329" y="5430940"/>
              <a:ext cx="1560675" cy="553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0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Auditors sorted through all bunkers to gather seeded material.</a:t>
              </a:r>
            </a:p>
          </p:txBody>
        </p:sp>
        <p:pic>
          <p:nvPicPr>
            <p:cNvPr id="27" name="Picture 26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2063" y="3935123"/>
              <a:ext cx="2832315" cy="214884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865919" y="3949196"/>
              <a:ext cx="1415656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/>
                </a:buClr>
              </a:pPr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Running Tests</a:t>
              </a:r>
              <a:endParaRPr lang="en-US" sz="1200" noProof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50718" y="5461080"/>
              <a:ext cx="1767108" cy="553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Clr>
                  <a:schemeClr val="accent1"/>
                </a:buClr>
              </a:pPr>
              <a:r>
                <a:rPr lang="en-US" sz="1000" noProof="0" dirty="0" smtClean="0">
                  <a:solidFill>
                    <a:schemeClr val="tx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Manual sorters given instruction prior to testing in regards to target material.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62800" y="685800"/>
            <a:ext cx="1828800" cy="1853360"/>
            <a:chOff x="2680933" y="2310991"/>
            <a:chExt cx="2695328" cy="234070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r="1854"/>
            <a:stretch/>
          </p:blipFill>
          <p:spPr bwMode="auto">
            <a:xfrm>
              <a:off x="2680933" y="2310991"/>
              <a:ext cx="269532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02037" y="4182455"/>
              <a:ext cx="882187" cy="4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sz="1400" noProof="0" dirty="0" smtClean="0">
                  <a:latin typeface="Arial" pitchFamily="34" charset="0"/>
                  <a:cs typeface="Arial" pitchFamily="34" charset="0"/>
                </a:rPr>
                <a:t>MRF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7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194B1D-DAE6-432D-BFD5-7497191EFB39}" type="slidenum">
              <a:rPr lang="en-US" smtClean="0">
                <a:solidFill>
                  <a:srgbClr val="928F8E"/>
                </a:solidFill>
              </a:rPr>
              <a:pPr/>
              <a:t>9</a:t>
            </a:fld>
            <a:endParaRPr lang="en-US" dirty="0">
              <a:solidFill>
                <a:srgbClr val="928F8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– MRF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533399" y="2059200"/>
            <a:ext cx="6981903" cy="4321175"/>
          </a:xfrm>
        </p:spPr>
        <p:txBody>
          <a:bodyPr>
            <a:noAutofit/>
          </a:bodyPr>
          <a:lstStyle/>
          <a:p>
            <a:r>
              <a:rPr lang="en-US" sz="2400" dirty="0" smtClean="0"/>
              <a:t>Cups and ice cream cartons followed the same flow paths as cartons in single stream MRFs</a:t>
            </a:r>
          </a:p>
          <a:p>
            <a:r>
              <a:rPr lang="en-US" sz="2400" dirty="0"/>
              <a:t>Optical sorters for aseptic and gable top cartons were not </a:t>
            </a:r>
            <a:r>
              <a:rPr lang="en-US" sz="2400" dirty="0" smtClean="0"/>
              <a:t>always effective </a:t>
            </a:r>
            <a:r>
              <a:rPr lang="en-US" sz="2400" dirty="0"/>
              <a:t>in sorting hot drink cups and ice cream </a:t>
            </a:r>
            <a:r>
              <a:rPr lang="en-US" sz="2400" dirty="0" smtClean="0"/>
              <a:t>cartons</a:t>
            </a:r>
          </a:p>
          <a:p>
            <a:pPr lvl="1"/>
            <a:r>
              <a:rPr lang="en-US" sz="2000" dirty="0" smtClean="0"/>
              <a:t>Special calibration of one MRF’s optical </a:t>
            </a:r>
            <a:r>
              <a:rPr lang="en-US" sz="2000" dirty="0"/>
              <a:t>sorter </a:t>
            </a:r>
            <a:r>
              <a:rPr lang="en-US" sz="2000" dirty="0" smtClean="0"/>
              <a:t>for </a:t>
            </a:r>
            <a:r>
              <a:rPr lang="en-US" sz="2000" dirty="0"/>
              <a:t>other poly-coated paper package types provided good results</a:t>
            </a:r>
          </a:p>
          <a:p>
            <a:r>
              <a:rPr lang="en-US" sz="2400" dirty="0" smtClean="0"/>
              <a:t>Poly-coated </a:t>
            </a:r>
            <a:r>
              <a:rPr lang="en-US" sz="2400" dirty="0"/>
              <a:t>paper packaging other </a:t>
            </a:r>
            <a:r>
              <a:rPr lang="en-US" sz="2400" dirty="0" smtClean="0"/>
              <a:t>than cups/ice cream went elsewhere</a:t>
            </a:r>
          </a:p>
          <a:p>
            <a:pPr lvl="1"/>
            <a:r>
              <a:rPr lang="en-US" sz="2000" dirty="0"/>
              <a:t>Two-dimensional coated paper packaging went with paper (in single stream MRFs)</a:t>
            </a:r>
          </a:p>
          <a:p>
            <a:pPr lvl="1"/>
            <a:r>
              <a:rPr lang="en-US" sz="2000" dirty="0"/>
              <a:t>Spiral wound canisters with steel ends went with steel </a:t>
            </a:r>
          </a:p>
        </p:txBody>
      </p:sp>
      <p:pic>
        <p:nvPicPr>
          <p:cNvPr id="6" name="Picture 16" descr="asceptic-ba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65139" y="3145765"/>
            <a:ext cx="2052825" cy="155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62800" y="685800"/>
            <a:ext cx="1828800" cy="1853360"/>
            <a:chOff x="2680933" y="2310991"/>
            <a:chExt cx="2695328" cy="23407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7" r="1854"/>
            <a:stretch/>
          </p:blipFill>
          <p:spPr bwMode="auto">
            <a:xfrm>
              <a:off x="2680933" y="2310991"/>
              <a:ext cx="269532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02037" y="4182455"/>
              <a:ext cx="882187" cy="4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  <a:spcAft>
                  <a:spcPts val="1000"/>
                </a:spcAft>
                <a:buClr>
                  <a:schemeClr val="accent1"/>
                </a:buClr>
              </a:pPr>
              <a:r>
                <a:rPr lang="en-US" sz="1400" noProof="0" dirty="0" smtClean="0">
                  <a:latin typeface="Arial" pitchFamily="34" charset="0"/>
                  <a:cs typeface="Arial" pitchFamily="34" charset="0"/>
                </a:rPr>
                <a:t>MRF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6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Reclay StewardEdge">
  <a:themeElements>
    <a:clrScheme name="RSE2">
      <a:dk1>
        <a:srgbClr val="928F8E"/>
      </a:dk1>
      <a:lt1>
        <a:srgbClr val="FFFFFF"/>
      </a:lt1>
      <a:dk2>
        <a:srgbClr val="928F8E"/>
      </a:dk2>
      <a:lt2>
        <a:srgbClr val="FFFFFF"/>
      </a:lt2>
      <a:accent1>
        <a:srgbClr val="EB4D60"/>
      </a:accent1>
      <a:accent2>
        <a:srgbClr val="FFAA26"/>
      </a:accent2>
      <a:accent3>
        <a:srgbClr val="009673"/>
      </a:accent3>
      <a:accent4>
        <a:srgbClr val="0092A9"/>
      </a:accent4>
      <a:accent5>
        <a:srgbClr val="6478B3"/>
      </a:accent5>
      <a:accent6>
        <a:srgbClr val="8393C2"/>
      </a:accent6>
      <a:hlink>
        <a:srgbClr val="6478B3"/>
      </a:hlink>
      <a:folHlink>
        <a:srgbClr val="C1C9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9E1"/>
        </a:solidFill>
        <a:ln>
          <a:noFill/>
        </a:ln>
      </a:spPr>
      <a:bodyPr rtlCol="0" anchor="ctr"/>
      <a:lstStyle>
        <a:defPPr algn="ctr">
          <a:lnSpc>
            <a:spcPts val="2000"/>
          </a:lnSpc>
          <a:defRPr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8000" indent="-288000">
          <a:lnSpc>
            <a:spcPts val="2500"/>
          </a:lnSpc>
          <a:spcAft>
            <a:spcPts val="1000"/>
          </a:spcAft>
          <a:buClr>
            <a:schemeClr val="accent1"/>
          </a:buClr>
          <a:buFont typeface="Wingdings" pitchFamily="2" charset="2"/>
          <a:buChar char="§"/>
          <a:defRPr noProof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Reclay StewardEdge">
  <a:themeElements>
    <a:clrScheme name="RSE2">
      <a:dk1>
        <a:srgbClr val="928F8E"/>
      </a:dk1>
      <a:lt1>
        <a:srgbClr val="FFFFFF"/>
      </a:lt1>
      <a:dk2>
        <a:srgbClr val="928F8E"/>
      </a:dk2>
      <a:lt2>
        <a:srgbClr val="FFFFFF"/>
      </a:lt2>
      <a:accent1>
        <a:srgbClr val="EB4D60"/>
      </a:accent1>
      <a:accent2>
        <a:srgbClr val="FFAA26"/>
      </a:accent2>
      <a:accent3>
        <a:srgbClr val="009673"/>
      </a:accent3>
      <a:accent4>
        <a:srgbClr val="0092A9"/>
      </a:accent4>
      <a:accent5>
        <a:srgbClr val="6478B3"/>
      </a:accent5>
      <a:accent6>
        <a:srgbClr val="8393C2"/>
      </a:accent6>
      <a:hlink>
        <a:srgbClr val="6478B3"/>
      </a:hlink>
      <a:folHlink>
        <a:srgbClr val="C1C9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1C9E1"/>
        </a:solidFill>
        <a:ln>
          <a:noFill/>
        </a:ln>
      </a:spPr>
      <a:bodyPr rtlCol="0" anchor="ctr"/>
      <a:lstStyle>
        <a:defPPr algn="ctr">
          <a:lnSpc>
            <a:spcPts val="2000"/>
          </a:lnSpc>
          <a:defRPr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8000" indent="-288000">
          <a:lnSpc>
            <a:spcPts val="2500"/>
          </a:lnSpc>
          <a:spcAft>
            <a:spcPts val="1000"/>
          </a:spcAft>
          <a:buClr>
            <a:schemeClr val="accent1"/>
          </a:buClr>
          <a:buFont typeface="Wingdings" pitchFamily="2" charset="2"/>
          <a:buChar char="§"/>
          <a:defRPr noProof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901</Words>
  <Application>Microsoft Office PowerPoint</Application>
  <PresentationFormat>On-screen Show (4:3)</PresentationFormat>
  <Paragraphs>156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Reclay StewardEdge</vt:lpstr>
      <vt:lpstr>1_Reclay StewardEdge</vt:lpstr>
      <vt:lpstr>Advancing Recovery: Collaborating for New Recycling Streams </vt:lpstr>
      <vt:lpstr>About Tim Hortons</vt:lpstr>
      <vt:lpstr>Partners in Collaboration</vt:lpstr>
      <vt:lpstr>Poly-Coated Paper Packaging Background in Ontario Canada</vt:lpstr>
      <vt:lpstr>Market Development Initiative Goals in Ontario, Canada</vt:lpstr>
      <vt:lpstr>Three Phased Approach to Closing the Loop</vt:lpstr>
      <vt:lpstr>Phase 1 Methodology – MRF Testing</vt:lpstr>
      <vt:lpstr>Phase 1 – Test Photographs</vt:lpstr>
      <vt:lpstr>Phase 1 – MRF Lessons Learned</vt:lpstr>
      <vt:lpstr>Phase 2 Methodology – Mill Testing</vt:lpstr>
      <vt:lpstr>Phase 2 – Test Photographs</vt:lpstr>
      <vt:lpstr>Phase 2 – Mill Lessons Learned</vt:lpstr>
      <vt:lpstr>Next Steps</vt:lpstr>
      <vt:lpstr>Concluding Comments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Breault</dc:creator>
  <cp:lastModifiedBy>Tim Buwalda</cp:lastModifiedBy>
  <cp:revision>226</cp:revision>
  <cp:lastPrinted>2014-08-26T15:16:42Z</cp:lastPrinted>
  <dcterms:created xsi:type="dcterms:W3CDTF">2014-04-01T15:04:24Z</dcterms:created>
  <dcterms:modified xsi:type="dcterms:W3CDTF">2014-09-05T20:18:42Z</dcterms:modified>
</cp:coreProperties>
</file>